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3"/>
  </p:notesMasterIdLst>
  <p:sldIdLst>
    <p:sldId id="294" r:id="rId3"/>
    <p:sldId id="637" r:id="rId4"/>
    <p:sldId id="638" r:id="rId5"/>
    <p:sldId id="295" r:id="rId6"/>
    <p:sldId id="727" r:id="rId7"/>
    <p:sldId id="642" r:id="rId8"/>
    <p:sldId id="664" r:id="rId9"/>
    <p:sldId id="660" r:id="rId10"/>
    <p:sldId id="661" r:id="rId11"/>
    <p:sldId id="445" r:id="rId12"/>
    <p:sldId id="716" r:id="rId13"/>
    <p:sldId id="724" r:id="rId14"/>
    <p:sldId id="600" r:id="rId15"/>
    <p:sldId id="721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717" r:id="rId25"/>
    <p:sldId id="620" r:id="rId26"/>
    <p:sldId id="621" r:id="rId27"/>
    <p:sldId id="692" r:id="rId28"/>
    <p:sldId id="629" r:id="rId29"/>
    <p:sldId id="728" r:id="rId30"/>
    <p:sldId id="698" r:id="rId31"/>
    <p:sldId id="679" r:id="rId32"/>
    <p:sldId id="729" r:id="rId33"/>
    <p:sldId id="718" r:id="rId34"/>
    <p:sldId id="627" r:id="rId35"/>
    <p:sldId id="628" r:id="rId36"/>
    <p:sldId id="700" r:id="rId37"/>
    <p:sldId id="734" r:id="rId38"/>
    <p:sldId id="703" r:id="rId39"/>
    <p:sldId id="704" r:id="rId40"/>
    <p:sldId id="701" r:id="rId41"/>
    <p:sldId id="706" r:id="rId42"/>
    <p:sldId id="719" r:id="rId43"/>
    <p:sldId id="732" r:id="rId44"/>
    <p:sldId id="733" r:id="rId45"/>
    <p:sldId id="731" r:id="rId46"/>
    <p:sldId id="720" r:id="rId47"/>
    <p:sldId id="710" r:id="rId48"/>
    <p:sldId id="726" r:id="rId49"/>
    <p:sldId id="723" r:id="rId50"/>
    <p:sldId id="655" r:id="rId51"/>
    <p:sldId id="712" r:id="rId5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2" clrIdx="0"/>
  <p:cmAuthor id="1" name="Microsoft Office ユーザー" initials="Office" lastIdx="2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AC200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82" autoAdjust="0"/>
    <p:restoredTop sz="82579" autoAdjust="0"/>
  </p:normalViewPr>
  <p:slideViewPr>
    <p:cSldViewPr snapToGrid="0">
      <p:cViewPr>
        <p:scale>
          <a:sx n="83" d="100"/>
          <a:sy n="83" d="100"/>
        </p:scale>
        <p:origin x="-144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18/03/28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59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14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word “mission”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includes</a:t>
            </a: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“product planning”, “software development project”,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57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5373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697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429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274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495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546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44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624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582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From Google.</a:t>
            </a:r>
            <a:b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The same as 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at Microsoft, Amazon, Apple,</a:t>
            </a: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Google changed “SET” as “SETI” in 2016.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Not QA who acts as the quality gate after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Work with developers to enhance their productivity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with automated test scripts.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 3月 28日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 3月 28日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xunitpatterns.com/Goals%20of%20Test%20Automation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xunitpatterns.com/Goals%20of%20Test%20Automat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://agilemanifesto.org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366713"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An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Product Ownership Edition-</a:t>
            </a:r>
            <a:endParaRPr lang="ja-JP" altLang="en-US" sz="40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12891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First Challenge</a:t>
            </a:r>
            <a:endParaRPr kumimoji="1" lang="ja-JP" altLang="en-US" sz="4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Confusion/disagreements</a:t>
            </a: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about SET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among</a:t>
            </a: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stakeholders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shared understanding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verbalized needs/problems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leaders to solve them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855" y="4920331"/>
            <a:ext cx="2298290" cy="19376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73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Share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understanding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discovering and verbalizing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Establish proposals and solutions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to solve above needs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Iterative consensus on above ones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managers/executive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solutions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 and iteratively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85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Discovering and refining solutions</a:t>
            </a: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 iterative hypothesis and test cycle</a:t>
            </a: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Persona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Interview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Story Mapping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532" y="3653684"/>
            <a:ext cx="2962139" cy="23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4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Discover/Verbalize Needs</a:t>
            </a:r>
            <a:endParaRPr kumimoji="1" lang="ja-JP" altLang="en-US" sz="44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target products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outage reports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Talk to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stakeholders</a:t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directly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4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Analyze Target Products</a:t>
            </a:r>
            <a:endParaRPr kumimoji="1" lang="ja-JP" altLang="en-US" sz="44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Visualize by CI</a:t>
            </a:r>
          </a:p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 Static Code Analysis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Code coverage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amount of technical debts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Priority to improve</a:t>
            </a: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Analyze Outage Reports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Reports == Treasure-trove</a:t>
            </a: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We can know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problematic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products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causes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of outages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impact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on sales and profit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how to reduce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outage and MTTR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Talk to Stakeholders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Troubles == Src of Ideas</a:t>
            </a: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They may have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troubles</a:t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but not verbalized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If we verbalize their troubles,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they will follow us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Direct and honest conversation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is good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to know troubles deeply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Objective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explain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ow to promote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mission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</a:t>
            </a: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Establish Proposals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Decide target products based on</a:t>
            </a: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frequency of outages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impact </a:t>
            </a:r>
            <a:r>
              <a:rPr lang="en-US" altLang="ja-JP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 and profit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Aim to </a:t>
            </a:r>
            <a:r>
              <a:rPr lang="en-US" altLang="ja-JP" sz="2800" dirty="0" smtClean="0">
                <a:solidFill>
                  <a:srgbClr val="44C404"/>
                </a:solidFill>
              </a:rPr>
              <a:t>make failure detection faster</a:t>
            </a:r>
            <a:r>
              <a:rPr lang="en-US" altLang="ja-JP" sz="2800" dirty="0">
                <a:solidFill>
                  <a:srgbClr val="7F7F7F"/>
                </a:solidFill>
              </a:rPr>
              <a:t/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en-US" altLang="ja-JP" sz="2800" dirty="0" smtClean="0">
                <a:solidFill>
                  <a:srgbClr val="7F7F7F"/>
                </a:solidFill>
              </a:rPr>
              <a:t>and </a:t>
            </a:r>
            <a:r>
              <a:rPr lang="en-US" altLang="ja-JP" sz="2800" dirty="0" smtClean="0">
                <a:solidFill>
                  <a:srgbClr val="44C404"/>
                </a:solidFill>
              </a:rPr>
              <a:t>reduce MTTR</a:t>
            </a:r>
          </a:p>
          <a:p>
            <a:pPr marL="1028687" lvl="1" indent="-514350"/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Utilize Test Automation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Work with developers and QA</a:t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Provide knowledge and mechanism</a:t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en-US" altLang="ja-JP" sz="2800" dirty="0" smtClean="0">
                <a:solidFill>
                  <a:srgbClr val="7F7F7F"/>
                </a:solidFill>
              </a:rPr>
              <a:t>to </a:t>
            </a:r>
            <a:r>
              <a:rPr lang="en-US" altLang="ja-JP" sz="2800" dirty="0" smtClean="0">
                <a:solidFill>
                  <a:srgbClr val="44C404"/>
                </a:solidFill>
              </a:rPr>
              <a:t>lead developer-testing</a:t>
            </a:r>
            <a:endParaRPr lang="ja-JP" altLang="en-US" sz="280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Iterative Consensus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Propose ideas and get feedback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 proper 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gradually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Achieve a consensus on solutions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step by step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44C404"/>
                </a:solidFill>
              </a:rPr>
              <a:t>Discover and verbalize needs</a:t>
            </a:r>
            <a:endParaRPr lang="ja-JP" altLang="en-US" sz="3200" smtClean="0">
              <a:solidFill>
                <a:srgbClr val="44C404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44C404"/>
                </a:solidFill>
              </a:rPr>
              <a:t>Share understanding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based on 3 KPIs</a:t>
            </a:r>
          </a:p>
          <a:p>
            <a:pPr marL="471488" lvl="1" indent="-457200">
              <a:lnSpc>
                <a:spcPct val="150000"/>
              </a:lnSpc>
            </a:pPr>
            <a:r>
              <a:rPr lang="en-US" altLang="ja-JP" sz="32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Iterative </a:t>
            </a:r>
            <a: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consensus</a:t>
            </a:r>
            <a:b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and re-examination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on solutions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stakeholders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8337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Discovered needs</a:t>
            </a:r>
          </a:p>
          <a:p>
            <a:pPr indent="-1574"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Why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&amp; 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en-US" altLang="ja-JP" sz="4000" dirty="0" smtClean="0">
                <a:solidFill>
                  <a:srgbClr val="FF0000"/>
                </a:solidFill>
              </a:rPr>
              <a:t>How should we achieve?</a:t>
            </a:r>
            <a:br>
              <a:rPr lang="en-US" altLang="ja-JP" sz="4000" dirty="0" smtClean="0">
                <a:solidFill>
                  <a:srgbClr val="FF0000"/>
                </a:solidFill>
              </a:rPr>
            </a:br>
            <a:r>
              <a:rPr lang="en-US" altLang="ja-JP" sz="4000" dirty="0" smtClean="0">
                <a:solidFill>
                  <a:srgbClr val="FF0000"/>
                </a:solidFill>
              </a:rPr>
              <a:t>(How</a:t>
            </a:r>
            <a:r>
              <a:rPr lang="en-US" altLang="ja-JP" sz="4000" dirty="0">
                <a:solidFill>
                  <a:srgbClr val="FF0000"/>
                </a:solidFill>
              </a:rPr>
              <a:t>)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 target products</a:t>
            </a:r>
            <a:b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by utilizing Test Automation</a:t>
            </a: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Extreme Programming (XP)</a:t>
            </a:r>
          </a:p>
          <a:p>
            <a:pPr marL="14288" lvl="1" indent="-14288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Built the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learn products very quickly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8" y="3089823"/>
            <a:ext cx="4103276" cy="3768175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928461" y="5749871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27855" y="4280723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Run Products to Know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b="1" u="sng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 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scripts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where you want to know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Running products/features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 best way to learn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Current behavior 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truth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Easy to Run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xUnit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tools are very common globally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easy to understand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64957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スクリーンショット 2018-03-28 午後8.15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903775"/>
            <a:ext cx="8610600" cy="26289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832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Good for Trial and Error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does not harm products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if you write test scripts properly</a:t>
            </a:r>
          </a:p>
          <a:p>
            <a:pPr marL="1069975" lvl="1" indent="-35083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fail a lot with safe</a:t>
            </a:r>
          </a:p>
          <a:p>
            <a:pPr marL="1162050" lvl="1" indent="-44291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try a lot</a:t>
            </a: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Another/Real 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share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experiences</a:t>
            </a:r>
            <a:endParaRPr lang="en-US" altLang="ja-JP" sz="6600" i="1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== Psychological Safety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From 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378" y="1392254"/>
            <a:ext cx="3713245" cy="3713245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30298" y="5084706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Achieved a consensus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 SET activities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ith managers/executive</a:t>
            </a:r>
          </a:p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based on test scripts</a:t>
            </a:r>
          </a:p>
          <a:p>
            <a:pPr algn="ctr"/>
            <a:r>
              <a:rPr lang="en-US" altLang="ja-JP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ithin 45 days!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73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9025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Wanted to collaborate with</a:t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stakeholders widely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</a:t>
            </a:r>
            <a: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)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8-03-20 午前8.09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2" y="1162762"/>
            <a:ext cx="5243017" cy="459527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84233" y="2387034"/>
            <a:ext cx="5192182" cy="917658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278681"/>
            <a:ext cx="5192182" cy="86195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4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http://agilemanifesto.org/</a:t>
            </a:r>
            <a:r>
              <a:rPr lang="en-US" altLang="ja-JP" sz="24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principles.html</a:t>
            </a:r>
            <a:endParaRPr lang="en-US" altLang="ja-JP" sz="24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73197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/>
                <a:gridCol w="6128611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Detected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problems by test 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and reported them to stakeholders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managers/executive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 smtClean="0">
                        <a:solidFill>
                          <a:srgbClr val="44C404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Shared to developers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managers/executive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199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866143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/>
                <a:gridCol w="6128611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with managers/executive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a problematic product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with developers and QAs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Utilizing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“3 KPIs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Sales</a:t>
            </a:r>
            <a:r>
              <a:rPr lang="en-US" altLang="ja-JP" sz="28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 Profit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All SET activities are aiming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them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Employee Satisfaction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Managers/Executive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Discover/verbalize their anxieties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Provide quantitative information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Developers/QA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Stimulate appetites for learning</a:t>
            </a: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Making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Impacts Constantly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56" y="3780411"/>
            <a:ext cx="2304889" cy="29825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Autofit/>
          </a:bodyPr>
          <a:lstStyle/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Many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>persons </a:t>
            </a:r>
            <a:r>
              <a:rPr lang="en-US" altLang="ja-JP" sz="2800" dirty="0">
                <a:solidFill>
                  <a:srgbClr val="44C404"/>
                </a:solidFill>
              </a:rPr>
              <a:t>started </a:t>
            </a:r>
            <a:r>
              <a:rPr lang="en-US" altLang="ja-JP" sz="2800" dirty="0" smtClean="0">
                <a:solidFill>
                  <a:srgbClr val="44C404"/>
                </a:solidFill>
              </a:rPr>
              <a:t>talking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about SET</a:t>
            </a:r>
          </a:p>
          <a:p>
            <a:pPr marL="901700" indent="-396875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Managers/executive </a:t>
            </a:r>
            <a:r>
              <a:rPr lang="en-US" altLang="ja-JP" sz="2800" dirty="0" smtClean="0">
                <a:solidFill>
                  <a:srgbClr val="44C404"/>
                </a:solidFill>
              </a:rPr>
              <a:t>support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SET activities positively</a:t>
            </a:r>
          </a:p>
          <a:p>
            <a:pPr marL="901700" indent="-396875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SET </a:t>
            </a:r>
            <a:r>
              <a:rPr lang="en-US" altLang="ja-JP" sz="2800" dirty="0" smtClean="0">
                <a:solidFill>
                  <a:srgbClr val="44C404"/>
                </a:solidFill>
              </a:rPr>
              <a:t>started collaborating </a:t>
            </a:r>
            <a:r>
              <a:rPr lang="en-US" altLang="ja-JP" sz="2800" dirty="0">
                <a:solidFill>
                  <a:srgbClr val="44C404"/>
                </a:solidFill>
              </a:rPr>
              <a:t>with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Product development teams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QAs/Test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Automators</a:t>
            </a: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Product Managers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1972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Create Slack Time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Many persons are reluctant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their work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due to lack of slack time</a:t>
            </a: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Create slack time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with automation technique</a:t>
            </a:r>
            <a:endParaRPr lang="en-US" altLang="ja-JP" sz="2800" dirty="0">
              <a:solidFill>
                <a:srgbClr val="44C404"/>
              </a:solidFill>
            </a:endParaRPr>
          </a:p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Provide hints for innovation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290196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810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Find/Train Next SETs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There are few engineers</a:t>
            </a: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ho have business perspective</a:t>
            </a: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and Test Automation skills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000" dirty="0" smtClean="0">
                <a:solidFill>
                  <a:srgbClr val="44C404"/>
                </a:solidFill>
              </a:rPr>
              <a:t>Find and train next SETs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09596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Sum up Knowledge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Knowledge and experiences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accumulating gradually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Sum up them as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practices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good to proceed SET activities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Sum up them as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patterns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will be useful as common language</a:t>
            </a:r>
          </a:p>
        </p:txBody>
      </p:sp>
    </p:spTree>
    <p:extLst>
      <p:ext uri="{BB962C8B-B14F-4D97-AF65-F5344CB8AC3E}">
        <p14:creationId xmlns:p14="http://schemas.microsoft.com/office/powerpoint/2010/main" val="99217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59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know your target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is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always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starting point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need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supporters widely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proceed actions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can utilize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Agile practices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for above things</a:t>
            </a:r>
          </a:p>
        </p:txBody>
      </p:sp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01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found </a:t>
            </a: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to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at </a:t>
            </a: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8339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Answer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Contribute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business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Automation!</a:t>
            </a: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kumimoji="1" lang="en-US" altLang="ja-JP" sz="7200" b="1" dirty="0" smtClean="0">
                <a:solidFill>
                  <a:srgbClr val="44C404"/>
                </a:solidFill>
              </a:rPr>
              <a:t>Background</a:t>
            </a:r>
            <a:endParaRPr kumimoji="1" lang="ja-JP" altLang="en-US" sz="7200" b="1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79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Let’s</a:t>
            </a:r>
          </a:p>
          <a:p>
            <a:pPr marL="14288" lvl="1" indent="0" algn="ctr">
              <a:buNone/>
            </a:pPr>
            <a:r>
              <a:rPr lang="en-US" altLang="ja-JP" sz="7200" b="1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</a:t>
            </a: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ontribute to</a:t>
            </a:r>
          </a:p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business</a:t>
            </a:r>
          </a:p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Agile!</a:t>
            </a: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found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to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 is SET?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oftware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ngineer in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0">
              <a:buNone/>
            </a:pP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[Summary]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utomator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Tester and developer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Improve processes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with (automated) test</a:t>
            </a:r>
          </a:p>
          <a:p>
            <a:pPr marL="534988" lvl="1" indent="-352425">
              <a:buFont typeface="Arial" panose="020B0604020202020204" pitchFamily="34" charset="0"/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352425">
              <a:buFont typeface="Arial" panose="020B0604020202020204" pitchFamily="34" charset="0"/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9992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Wanted stakeholders’ supports widely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of products to test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lead new activities smoothly as a newbie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 was a newbie at that time!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Confusion/disagreements about SET role</a:t>
            </a: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Deliver values quickly/periodically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Learn quickly from experiments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Discover needs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9992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Wanted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stakeholders’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supports widely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of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products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3144</TotalTime>
  <Words>1002</Words>
  <Application>Microsoft Macintosh PowerPoint</Application>
  <PresentationFormat>画面に合わせる (4:3)</PresentationFormat>
  <Paragraphs>393</Paragraphs>
  <Slides>50</Slides>
  <Notes>47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52" baseType="lpstr">
      <vt:lpstr>Office テーマ</vt:lpstr>
      <vt:lpstr>1_Office テーマ</vt:lpstr>
      <vt:lpstr>An Agile Way As an SET At LINE </vt:lpstr>
      <vt:lpstr>Objective</vt:lpstr>
      <vt:lpstr>Another/Real Objective</vt:lpstr>
      <vt:lpstr>Hiroyuki Ito (The HIRO)</vt:lpstr>
      <vt:lpstr>Background</vt:lpstr>
      <vt:lpstr>My Mission (2017/09-)</vt:lpstr>
      <vt:lpstr>What is SET?</vt:lpstr>
      <vt:lpstr>Challenges</vt:lpstr>
      <vt:lpstr>Solutions</vt:lpstr>
      <vt:lpstr>Agenda</vt:lpstr>
      <vt:lpstr>PowerPoint プレゼンテーション</vt:lpstr>
      <vt:lpstr>First Challenge</vt:lpstr>
      <vt:lpstr>Solutions</vt:lpstr>
      <vt:lpstr>“3 KPIs” as Criteria</vt:lpstr>
      <vt:lpstr>Agile Way</vt:lpstr>
      <vt:lpstr>1. Discover/Verbalize Needs</vt:lpstr>
      <vt:lpstr>1) Analyze Target Products</vt:lpstr>
      <vt:lpstr>2) Analyze Outage Reports</vt:lpstr>
      <vt:lpstr>3) Talk to Stakeholders</vt:lpstr>
      <vt:lpstr>2. Establish Proposals</vt:lpstr>
      <vt:lpstr>3. Iterative Consensus</vt:lpstr>
      <vt:lpstr>Summary</vt:lpstr>
      <vt:lpstr>PowerPoint プレゼンテーション</vt:lpstr>
      <vt:lpstr>Next Challenge</vt:lpstr>
      <vt:lpstr>Solution</vt:lpstr>
      <vt:lpstr>Agile Way</vt:lpstr>
      <vt:lpstr>1. Run Products to Know</vt:lpstr>
      <vt:lpstr>2. Easy to Run</vt:lpstr>
      <vt:lpstr>3. Good for Trial and Error</vt:lpstr>
      <vt:lpstr>== Psychological Safety</vt:lpstr>
      <vt:lpstr>Result</vt:lpstr>
      <vt:lpstr>PowerPoint プレゼンテーション</vt:lpstr>
      <vt:lpstr>Next Challenge</vt:lpstr>
      <vt:lpstr>Solution</vt:lpstr>
      <vt:lpstr>Agile Way</vt:lpstr>
      <vt:lpstr>Delivered Values (1)</vt:lpstr>
      <vt:lpstr>Delivered Values (2)</vt:lpstr>
      <vt:lpstr>Utilizing “3 KPIs”</vt:lpstr>
      <vt:lpstr>Making Impacts Constantly</vt:lpstr>
      <vt:lpstr>Results</vt:lpstr>
      <vt:lpstr>PowerPoint プレゼンテーション</vt:lpstr>
      <vt:lpstr>1. Create Slack Time</vt:lpstr>
      <vt:lpstr>2. Find/Train Next SETs</vt:lpstr>
      <vt:lpstr>3. Sum up Knowledge</vt:lpstr>
      <vt:lpstr>PowerPoint プレゼンテーション</vt:lpstr>
      <vt:lpstr>Summary</vt:lpstr>
      <vt:lpstr>“3 KPIs” as Criteria</vt:lpstr>
      <vt:lpstr>My Mission (2017/09-)</vt:lpstr>
      <vt:lpstr>My Answer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5071</cp:revision>
  <dcterms:created xsi:type="dcterms:W3CDTF">2016-11-21T06:16:44Z</dcterms:created>
  <dcterms:modified xsi:type="dcterms:W3CDTF">2018-03-28T11:17:19Z</dcterms:modified>
</cp:coreProperties>
</file>